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  <p:sldId id="31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9457" autoAdjust="0"/>
    <p:restoredTop sz="70213" autoAdjust="0"/>
  </p:normalViewPr>
  <p:slideViewPr>
    <p:cSldViewPr>
      <p:cViewPr varScale="1">
        <p:scale>
          <a:sx n="67" d="100"/>
          <a:sy n="67" d="100"/>
        </p:scale>
        <p:origin x="-169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597" y="-283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EF7D7-C749-4BCE-BEBE-4632FF82B79D}" type="datetimeFigureOut">
              <a:rPr lang="cs-CZ" smtClean="0"/>
              <a:pPr/>
              <a:t>20.6.2010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72D2-9776-4F53-85E8-20C56DEFF9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D6C35-4F48-4E42-A3CD-06DCEC2583EB}" type="datetimeFigureOut">
              <a:rPr lang="cs-CZ" smtClean="0"/>
              <a:pPr/>
              <a:t>20.6.2010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7186-BF84-4168-A692-91FCFBFFCC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2984" y="571472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Naše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jednota v Havířově je součástí občanského sdružení Orel s celostátní působností.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íce jak polovina členů Orla je ve věku do 25 let.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0" u="sng" dirty="0" smtClean="0">
                <a:latin typeface="Times New Roman" pitchFamily="18" charset="0"/>
                <a:cs typeface="Times New Roman" pitchFamily="18" charset="0"/>
              </a:rPr>
              <a:t>Orelská modlitba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Požehnej, Bože, orelské práci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aby s Tebou začínala a s Tebou také končila.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 Tvé cti a chvále,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dobru našich duší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blahu naší vlasti.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Amen.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Vznik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občanských zájmových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spolků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souvisí 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politickým uvolněním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Rakousku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-Uhersku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edesátých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letech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století. 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první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tělocvičná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jednota v Českých zemích je založen za účasti předních českých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vlastenců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Sokol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 zaujatostí vlastenců Sokolů proti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Rakousku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-Uhersku souvisí i protikatolická zaujatost.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Proto vznikaly vedle Sokola 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tělocvičné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odbory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ve kterých se sdružuje katolické obyvatelstvo. Všechny tyto odbory se v roce 1909 sloučily do jednotné organizace pojmenované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názvem Orel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Tento název byl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převzat podle slovinského vzoru</a:t>
            </a:r>
            <a:r>
              <a:rPr lang="cs-CZ" dirty="0" smtClean="0">
                <a:latin typeface="Constantia" pitchFamily="18" charset="0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28736" y="500034"/>
            <a:ext cx="4000528" cy="3000396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500042" y="3643306"/>
            <a:ext cx="5857916" cy="500066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Kněz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Jan Šrámek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, první starosta sjednoceného Orla </a:t>
            </a:r>
            <a:r>
              <a:rPr lang="pl-PL" sz="1600" baseline="0" dirty="0" smtClean="0">
                <a:latin typeface="Times New Roman" pitchFamily="18" charset="0"/>
                <a:cs typeface="Times New Roman" pitchFamily="18" charset="0"/>
              </a:rPr>
              <a:t>působil za první republiky jako ministr a v </a:t>
            </a:r>
            <a:r>
              <a:rPr lang="pl-PL" sz="1600" baseline="0" dirty="0" smtClean="0">
                <a:latin typeface="Times New Roman" pitchFamily="18" charset="0"/>
                <a:cs typeface="Times New Roman" pitchFamily="18" charset="0"/>
              </a:rPr>
              <a:t>době 2. světové války </a:t>
            </a:r>
            <a:r>
              <a:rPr lang="pl-PL" sz="1600" baseline="0" dirty="0" smtClean="0">
                <a:latin typeface="Times New Roman" pitchFamily="18" charset="0"/>
                <a:cs typeface="Times New Roman" pitchFamily="18" charset="0"/>
              </a:rPr>
              <a:t>se stal dokonce předsedou </a:t>
            </a:r>
            <a:r>
              <a:rPr lang="pl-PL" sz="1600" baseline="0" dirty="0" smtClean="0">
                <a:latin typeface="Times New Roman" pitchFamily="18" charset="0"/>
                <a:cs typeface="Times New Roman" pitchFamily="18" charset="0"/>
              </a:rPr>
              <a:t>Exilové vlády v </a:t>
            </a:r>
            <a:r>
              <a:rPr lang="pl-PL" sz="1600" baseline="0" dirty="0" smtClean="0">
                <a:latin typeface="Times New Roman" pitchFamily="18" charset="0"/>
                <a:cs typeface="Times New Roman" pitchFamily="18" charset="0"/>
              </a:rPr>
              <a:t>Londýně.</a:t>
            </a:r>
            <a:endParaRPr lang="pl-PL" sz="1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Vyvrcholením organizovaných tělocvičných aktivit jsou Orelské zemské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slety,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jejichž náplní jsou pochody, Bohoslužby a veřejná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cvičení,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kterých se účastní tisíce cvičenců. Slet v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roce 1929 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avštívil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prezident T. G. Masaryk.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 2.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světové války jsou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struktury Orla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využity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udržování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kontaktu s Londýnskou exilovou vládou. Ze sedmi členů atentátu 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Heydricha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zabitých v pravoslavném chrámu Cyrila 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Metoděje,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byli čtyři (Kubiš,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Gabčík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Valčík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Bublík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členy Orla.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Tradiční Orelské poutě na Hostýn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pořádané od roku 1930 se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v roce 1947 účastní 50 000 poutníků s Čech i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Slovenska, kteří přicházejí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poděkovat Bohu za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poskytnutou ochranu a poprosit o duchovní posilu.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V roce 1948 se pouť konala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už přes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zákaz komunistů, zúčastnilo se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jí i tak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přes 20 000 lidí, 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soudních procesech bylo následně odsouzeno 18 členů z vedení Orla na celkových 151 let.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Dnes je to s ochotou lidí darovat svůj čas při organizaci aktivit trochu složitější.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Já sám jsem do Orla vstoupil, protože mám sport rád, a protože jsem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něm poznal lidi, s kterými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sdílím jak společný zájem o sport, tak zároveň víru v Boha. Ale do funkce v naší jednotě jsem byl taky v podstatě přemluven. Lidi, když už, tak chtějí sportovat, a ne schůzovat.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4344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Přes to se daří spoustu věcí.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Pravidelně 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ronajímáme  tělocvičny ve školách,  které využívají jak děti, tak  i dospělí, také bazén, který je vhodný i pro ty nejmenší, na základce F.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Hrubína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Tradiční každoročně pořádané akce  jsou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fotbalové utkání svobodní-ženatí,  den sportu pro všechny,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cyklistická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pouť na sv.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Hostýn, Orelský ples, návštěva sklípku.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Junioři se také  letos dostaly do celorepublikového finále v  Orelské florbalové lize, na příští rok přihlašujeme do této soutěže  družstva elévů , což jsou děti z prvního stupně základky, juniorů a mužů.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Naše d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ružstvo mužů je taky dlouhodobým účastníkem Havířovské </a:t>
            </a:r>
            <a:r>
              <a:rPr lang="cs-CZ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futsalové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ligy.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Našich akcí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ale samozřejmě nezúčastňují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pouze lidé patřící k naší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farnosti, což přináší někdy úsměvné nebo zajímavé situace: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arenR"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Občas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se setkáme z údivem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lidí mimo církev,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že jsme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vlastně, až na tu víru v Boha, normální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arenR"/>
              <a:tabLst/>
              <a:defRPr/>
            </a:pP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Při akcích na víkend prostě někteří jdou v neděli do kostela a někteří nejdou.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arenR"/>
              <a:tabLst/>
              <a:defRPr/>
            </a:pP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Mladí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a odvážnější dospělí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kladou otázky,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takže vzniká prostor říci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o Bohu lidem, kteří by do kostela nepřišli.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arenR"/>
              <a:tabLst/>
              <a:defRPr/>
            </a:pP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A i když víru lidé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odmítnou a chtějí jenom sportovat,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můžou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alespoň ostatní 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věci z povzdálí sledovat.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Bohužel jsme dneska často svědky různých nečestností, a to i při sportu.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Kluci v OFL.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Chceme sportovat opravdu na základě křesťanských zásad. Pro svojí radost a pro posilu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těla darovaného od Boha.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cs-CZ" sz="1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Klip.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7186-BF84-4168-A692-91FCFBFFCC4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8B4C-9FF5-43EE-8D1C-3ED755D42BCB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1A36-F8AB-4551-B751-D489C00443E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1D59-89D0-481D-8090-4C9C7901AD76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3258-9BCF-410B-9B2A-678F6E05437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D9CD-CF4E-414E-ADB4-B76EAA741E16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E0FF-F092-42DB-9627-DA1C25EDFCB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8725-8FD5-4DC0-A551-D91BEE666EB1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5CA1-68B4-423F-BA2D-C0620397C90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93E3-1019-45DC-93DF-183C30C9F5EC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9F3D-77D7-4680-A906-7FC9C10BA83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9CDC-9905-48CD-9F9E-9CA5AAE85D05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7D5C-B04C-48B9-9F51-8AA5221F59A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600C-B2A5-4349-BF72-D8686472F51D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7A55-FE06-4668-9998-1B4B46F4DB2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EE5F-2E63-4464-B3C3-A2DEBB3E2AEB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2DD3-D3AF-4EF1-B801-4417BAA8810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B45E-6384-4ABD-8B48-FBBB901E1524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81A8-A6CD-48E9-ACA4-EA989EEA968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B397-2ADC-47C1-A676-B333D6667001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8486-C9E9-4D1D-B7A1-46A4845EFFA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1E18-9961-4538-B615-A38F45A8B835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AE28-E98B-4CF1-BE4D-969EC94BC60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7F4B49-E543-4B6F-AB9C-3B9A7F530EB2}" type="datetimeFigureOut">
              <a:rPr lang="en-US"/>
              <a:pPr>
                <a:defRPr/>
              </a:pPr>
              <a:t>6/20/2010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42E77-FD2F-40F6-A11C-FC33F364DB0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Jednota Orel Havířov</a:t>
            </a:r>
            <a:endParaRPr lang="cs-CZ" dirty="0"/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533400" y="3428999"/>
            <a:ext cx="6967558" cy="1552575"/>
          </a:xfrm>
        </p:spPr>
        <p:txBody>
          <a:bodyPr/>
          <a:lstStyle/>
          <a:p>
            <a:pPr marR="0"/>
            <a:r>
              <a:rPr lang="cs-CZ" dirty="0" smtClean="0"/>
              <a:t>Presentace  Havířovským  církvím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Orel dnes ?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163"/>
            <a:ext cx="5929354" cy="3422663"/>
          </a:xfrm>
        </p:spPr>
        <p:txBody>
          <a:bodyPr/>
          <a:lstStyle/>
          <a:p>
            <a:r>
              <a:rPr lang="cs-CZ" sz="2400" dirty="0" smtClean="0">
                <a:solidFill>
                  <a:prstClr val="black"/>
                </a:solidFill>
              </a:rPr>
              <a:t>Křesťanská sportovní organizace s více</a:t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jak  17 000 členy, působící v celé ČR</a:t>
            </a:r>
          </a:p>
          <a:p>
            <a:pPr marL="288000">
              <a:spcBef>
                <a:spcPts val="1600"/>
              </a:spcBef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Občanské sdružení s posláním</a:t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formovat své členy organizováním sportovních aktivit, na základě </a:t>
            </a:r>
            <a:r>
              <a:rPr lang="cs-CZ" sz="2400" b="1" dirty="0" smtClean="0">
                <a:solidFill>
                  <a:prstClr val="black"/>
                </a:solidFill>
              </a:rPr>
              <a:t>křesťanských zásad</a:t>
            </a:r>
          </a:p>
          <a:p>
            <a:pPr>
              <a:spcBef>
                <a:spcPts val="1600"/>
              </a:spcBef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Občanské sdružení otevřené pro všechny, kteří souhlasí s jeho stanovami</a:t>
            </a:r>
            <a:endParaRPr lang="cs-CZ" dirty="0" smtClean="0"/>
          </a:p>
          <a:p>
            <a:endParaRPr lang="cs-CZ" sz="2400" dirty="0" smtClean="0"/>
          </a:p>
        </p:txBody>
      </p:sp>
      <p:pic>
        <p:nvPicPr>
          <p:cNvPr id="16" name="Obrázek 15" descr="header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74" y="5578844"/>
            <a:ext cx="5500725" cy="1100146"/>
          </a:xfrm>
          <a:prstGeom prst="rect">
            <a:avLst/>
          </a:prstGeom>
        </p:spPr>
      </p:pic>
      <p:pic>
        <p:nvPicPr>
          <p:cNvPr id="18" name="Obrázek 17" descr="2010-06-19_091812_c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142841"/>
            <a:ext cx="2617741" cy="3929233"/>
          </a:xfrm>
          <a:prstGeom prst="rect">
            <a:avLst/>
          </a:prstGeom>
        </p:spPr>
      </p:pic>
      <p:pic>
        <p:nvPicPr>
          <p:cNvPr id="19" name="Obrázek 18" descr="logo_modre_malé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6215082"/>
            <a:ext cx="1119190" cy="4476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Orel v ČR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163"/>
            <a:ext cx="6072230" cy="2279655"/>
          </a:xfrm>
        </p:spPr>
        <p:txBody>
          <a:bodyPr/>
          <a:lstStyle/>
          <a:p>
            <a:r>
              <a:rPr lang="cs-CZ" sz="2400" dirty="0" smtClean="0"/>
              <a:t>Tělocvičná jednota pražská (později Sokol)  založena v roce 1862</a:t>
            </a:r>
            <a:endParaRPr lang="cs-CZ" sz="2400" b="1" dirty="0" smtClean="0">
              <a:solidFill>
                <a:prstClr val="black"/>
              </a:solidFill>
            </a:endParaRPr>
          </a:p>
          <a:p>
            <a:pPr>
              <a:spcBef>
                <a:spcPts val="1600"/>
              </a:spcBef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Křesťansko-sociální tělocvičné odbory,  sjednocené a </a:t>
            </a:r>
            <a:r>
              <a:rPr lang="cs-CZ" sz="2400" dirty="0" smtClean="0"/>
              <a:t>pojmenované názvem OREL </a:t>
            </a:r>
            <a:br>
              <a:rPr lang="cs-CZ" sz="2400" dirty="0" smtClean="0"/>
            </a:br>
            <a:r>
              <a:rPr lang="cs-CZ" sz="2400" dirty="0" smtClean="0"/>
              <a:t>v roce 1909</a:t>
            </a:r>
            <a:endParaRPr lang="cs-CZ" dirty="0" smtClean="0"/>
          </a:p>
          <a:p>
            <a:endParaRPr lang="cs-CZ" sz="2400" dirty="0" smtClean="0"/>
          </a:p>
        </p:txBody>
      </p:sp>
      <p:pic>
        <p:nvPicPr>
          <p:cNvPr id="19" name="Obrázek 18" descr="logo_modre_mal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1119190" cy="447676"/>
          </a:xfrm>
          <a:prstGeom prst="rect">
            <a:avLst/>
          </a:prstGeom>
        </p:spPr>
      </p:pic>
      <p:pic>
        <p:nvPicPr>
          <p:cNvPr id="7" name="Obrázek 6" descr="Znak%20Sok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285860"/>
            <a:ext cx="2116011" cy="2143140"/>
          </a:xfrm>
          <a:prstGeom prst="rect">
            <a:avLst/>
          </a:prstGeom>
        </p:spPr>
      </p:pic>
      <p:pic>
        <p:nvPicPr>
          <p:cNvPr id="12" name="Obrázek 11" descr="Sle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857628"/>
            <a:ext cx="3593442" cy="2200984"/>
          </a:xfrm>
          <a:prstGeom prst="rect">
            <a:avLst/>
          </a:prstGeom>
        </p:spPr>
      </p:pic>
      <p:pic>
        <p:nvPicPr>
          <p:cNvPr id="13" name="Obrázek 12" descr="historie_13_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500570"/>
            <a:ext cx="3533727" cy="19288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7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Orel v ČR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163"/>
            <a:ext cx="6643734" cy="3208349"/>
          </a:xfrm>
        </p:spPr>
        <p:txBody>
          <a:bodyPr/>
          <a:lstStyle/>
          <a:p>
            <a:r>
              <a:rPr lang="cs-CZ" sz="2400" dirty="0" smtClean="0"/>
              <a:t>V čele Orla od roku 1909 Dr. Jan Šrámek</a:t>
            </a:r>
          </a:p>
          <a:p>
            <a:pPr>
              <a:spcBef>
                <a:spcPts val="1600"/>
              </a:spcBef>
              <a:defRPr/>
            </a:pPr>
            <a:r>
              <a:rPr lang="cs-CZ" sz="2400" dirty="0" smtClean="0"/>
              <a:t>Československý Orel v roce 1938 - 169 374 členů</a:t>
            </a:r>
          </a:p>
          <a:p>
            <a:pPr>
              <a:spcBef>
                <a:spcPts val="1600"/>
              </a:spcBef>
              <a:defRPr/>
            </a:pPr>
            <a:r>
              <a:rPr lang="cs-CZ" sz="2400" dirty="0" smtClean="0"/>
              <a:t>Účast v odboji za 2. světové války</a:t>
            </a:r>
          </a:p>
          <a:p>
            <a:pPr>
              <a:spcBef>
                <a:spcPts val="1600"/>
              </a:spcBef>
              <a:defRPr/>
            </a:pPr>
            <a:r>
              <a:rPr lang="cs-CZ" sz="2400" dirty="0" smtClean="0"/>
              <a:t>Poutě na Hostýn v roce 1947 a 1948</a:t>
            </a:r>
          </a:p>
          <a:p>
            <a:endParaRPr lang="cs-CZ" sz="2400" dirty="0" smtClean="0"/>
          </a:p>
        </p:txBody>
      </p:sp>
      <p:pic>
        <p:nvPicPr>
          <p:cNvPr id="19" name="Obrázek 18" descr="logo_modre_mal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1119190" cy="447676"/>
          </a:xfrm>
          <a:prstGeom prst="rect">
            <a:avLst/>
          </a:prstGeom>
        </p:spPr>
      </p:pic>
      <p:pic>
        <p:nvPicPr>
          <p:cNvPr id="8" name="Obrázek 7" descr="sRAM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1142984"/>
            <a:ext cx="1571636" cy="2170354"/>
          </a:xfrm>
          <a:prstGeom prst="rect">
            <a:avLst/>
          </a:prstGeom>
        </p:spPr>
      </p:pic>
      <p:pic>
        <p:nvPicPr>
          <p:cNvPr id="9" name="Obrázek 8" descr="auto_heydricha.gi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571876"/>
            <a:ext cx="3000396" cy="2000264"/>
          </a:xfrm>
          <a:prstGeom prst="rect">
            <a:avLst/>
          </a:prstGeom>
        </p:spPr>
      </p:pic>
      <p:pic>
        <p:nvPicPr>
          <p:cNvPr id="10" name="Obrázek 9" descr="Pout_19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4357694"/>
            <a:ext cx="1511417" cy="2267126"/>
          </a:xfrm>
          <a:prstGeom prst="rect">
            <a:avLst/>
          </a:prstGeom>
        </p:spPr>
      </p:pic>
      <p:pic>
        <p:nvPicPr>
          <p:cNvPr id="11" name="Obrázek 10" descr="Hostýn_c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4500570"/>
            <a:ext cx="3168982" cy="21126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Orel v Havířově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163"/>
            <a:ext cx="6215106" cy="1779589"/>
          </a:xfrm>
        </p:spPr>
        <p:txBody>
          <a:bodyPr/>
          <a:lstStyle/>
          <a:p>
            <a:r>
              <a:rPr lang="cs-CZ" sz="2400" dirty="0" smtClean="0"/>
              <a:t>Poprvé založen v roce 1927 (obec </a:t>
            </a:r>
            <a:r>
              <a:rPr lang="cs-CZ" sz="2400" dirty="0" err="1" smtClean="0"/>
              <a:t>Šumbark</a:t>
            </a:r>
            <a:r>
              <a:rPr lang="cs-CZ" sz="2400" dirty="0" smtClean="0"/>
              <a:t>), podruhé 1990</a:t>
            </a:r>
            <a:endParaRPr lang="cs-CZ" sz="2400" b="1" dirty="0" smtClean="0">
              <a:solidFill>
                <a:prstClr val="black"/>
              </a:solidFill>
            </a:endParaRPr>
          </a:p>
          <a:p>
            <a:pPr>
              <a:spcBef>
                <a:spcPts val="1600"/>
              </a:spcBef>
              <a:defRPr/>
            </a:pPr>
            <a:r>
              <a:rPr lang="cs-CZ" sz="2400" dirty="0" smtClean="0"/>
              <a:t>Dnes 75 členů, z toho 33  do 18 let</a:t>
            </a:r>
            <a:endParaRPr lang="cs-CZ" dirty="0" smtClean="0"/>
          </a:p>
        </p:txBody>
      </p:sp>
      <p:pic>
        <p:nvPicPr>
          <p:cNvPr id="19" name="Obrázek 18" descr="logo_modre_mal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1119190" cy="447676"/>
          </a:xfrm>
          <a:prstGeom prst="rect">
            <a:avLst/>
          </a:prstGeom>
        </p:spPr>
      </p:pic>
      <p:pic>
        <p:nvPicPr>
          <p:cNvPr id="8" name="Obrázek 7" descr="Den_sportu_1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0438"/>
            <a:ext cx="3751292" cy="2500330"/>
          </a:xfrm>
          <a:prstGeom prst="rect">
            <a:avLst/>
          </a:prstGeom>
        </p:spPr>
      </p:pic>
      <p:pic>
        <p:nvPicPr>
          <p:cNvPr id="9" name="Obrázek 8" descr="Kola_1_cr.jpg"/>
          <p:cNvPicPr>
            <a:picLocks noChangeAspect="1"/>
          </p:cNvPicPr>
          <p:nvPr/>
        </p:nvPicPr>
        <p:blipFill>
          <a:blip r:embed="rId5" cstate="print">
            <a:lum bright="17000"/>
          </a:blip>
          <a:stretch>
            <a:fillRect/>
          </a:stretch>
        </p:blipFill>
        <p:spPr>
          <a:xfrm>
            <a:off x="571472" y="3857628"/>
            <a:ext cx="3643338" cy="2428892"/>
          </a:xfrm>
          <a:prstGeom prst="rect">
            <a:avLst/>
          </a:prstGeom>
        </p:spPr>
      </p:pic>
      <p:pic>
        <p:nvPicPr>
          <p:cNvPr id="10" name="Obrázek 9" descr="Fotbal_3_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85728"/>
            <a:ext cx="2000264" cy="30003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7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Orel v Havířově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163"/>
            <a:ext cx="5572164" cy="1208085"/>
          </a:xfrm>
        </p:spPr>
        <p:txBody>
          <a:bodyPr/>
          <a:lstStyle/>
          <a:p>
            <a:r>
              <a:rPr lang="cs-CZ" sz="2400" dirty="0" smtClean="0"/>
              <a:t>Organizování sportovních a kulturních aktivit pro členy farního společenství</a:t>
            </a:r>
            <a:endParaRPr lang="cs-CZ" sz="2400" dirty="0" smtClean="0">
              <a:solidFill>
                <a:prstClr val="black"/>
              </a:solidFill>
            </a:endParaRPr>
          </a:p>
        </p:txBody>
      </p:sp>
      <p:pic>
        <p:nvPicPr>
          <p:cNvPr id="19" name="Obrázek 18" descr="logo_modre_mal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1119190" cy="447676"/>
          </a:xfrm>
          <a:prstGeom prst="rect">
            <a:avLst/>
          </a:prstGeom>
        </p:spPr>
      </p:pic>
      <p:pic>
        <p:nvPicPr>
          <p:cNvPr id="11" name="Obrázek 10" descr="florbal_c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857232"/>
            <a:ext cx="2428892" cy="2661800"/>
          </a:xfrm>
          <a:prstGeom prst="rect">
            <a:avLst/>
          </a:prstGeom>
        </p:spPr>
      </p:pic>
      <p:pic>
        <p:nvPicPr>
          <p:cNvPr id="12" name="Obrázek 11" descr="Den_sportu_2_c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643314"/>
            <a:ext cx="3869199" cy="2584024"/>
          </a:xfrm>
          <a:prstGeom prst="rect">
            <a:avLst/>
          </a:prstGeom>
        </p:spPr>
      </p:pic>
      <p:pic>
        <p:nvPicPr>
          <p:cNvPr id="13" name="Obrázek 12" descr="kadoron_plesy_sportovn_organizace_orel_20090205_143060924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000372"/>
            <a:ext cx="3524760" cy="25906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Orel v Havířově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163"/>
            <a:ext cx="5072098" cy="993771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cs-CZ" sz="2400" dirty="0" smtClean="0">
                <a:solidFill>
                  <a:prstClr val="black"/>
                </a:solidFill>
              </a:rPr>
              <a:t>Formování názoru na naši církev</a:t>
            </a:r>
          </a:p>
        </p:txBody>
      </p:sp>
      <p:pic>
        <p:nvPicPr>
          <p:cNvPr id="19" name="Obrázek 18" descr="logo_modre_mal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1119190" cy="447676"/>
          </a:xfrm>
          <a:prstGeom prst="rect">
            <a:avLst/>
          </a:prstGeom>
        </p:spPr>
      </p:pic>
      <p:pic>
        <p:nvPicPr>
          <p:cNvPr id="6" name="Obrázek 5" descr="florbal_2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952698"/>
            <a:ext cx="3643338" cy="2428403"/>
          </a:xfrm>
          <a:prstGeom prst="rect">
            <a:avLst/>
          </a:prstGeom>
        </p:spPr>
      </p:pic>
      <p:pic>
        <p:nvPicPr>
          <p:cNvPr id="7" name="Obrázek 6" descr="Fotbal_1_c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14752"/>
            <a:ext cx="3536180" cy="2357454"/>
          </a:xfrm>
          <a:prstGeom prst="rect">
            <a:avLst/>
          </a:prstGeom>
        </p:spPr>
      </p:pic>
      <p:pic>
        <p:nvPicPr>
          <p:cNvPr id="8" name="Obrázek 7" descr="Kola_2_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6263" y="1147015"/>
            <a:ext cx="3547633" cy="23650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Orel v Havířově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163"/>
            <a:ext cx="7000924" cy="1136647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cs-CZ" sz="2400" dirty="0" smtClean="0"/>
              <a:t>Podporování kladných vlastností člověka,</a:t>
            </a:r>
            <a:br>
              <a:rPr lang="cs-CZ" sz="2400" dirty="0" smtClean="0"/>
            </a:br>
            <a:r>
              <a:rPr lang="cs-CZ" sz="2400" dirty="0" smtClean="0"/>
              <a:t>ohled na spoluhráče i soupeře</a:t>
            </a:r>
            <a:endParaRPr lang="cs-CZ" sz="2400" dirty="0" smtClean="0">
              <a:solidFill>
                <a:prstClr val="black"/>
              </a:solidFill>
            </a:endParaRPr>
          </a:p>
        </p:txBody>
      </p:sp>
      <p:pic>
        <p:nvPicPr>
          <p:cNvPr id="19" name="Obrázek 18" descr="logo_modre_mal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1119190" cy="447676"/>
          </a:xfrm>
          <a:prstGeom prst="rect">
            <a:avLst/>
          </a:prstGeom>
        </p:spPr>
      </p:pic>
      <p:pic>
        <p:nvPicPr>
          <p:cNvPr id="9" name="Obrázek 8" descr="florbal_1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643314"/>
            <a:ext cx="4000528" cy="2667584"/>
          </a:xfrm>
          <a:prstGeom prst="rect">
            <a:avLst/>
          </a:prstGeom>
        </p:spPr>
      </p:pic>
      <p:pic>
        <p:nvPicPr>
          <p:cNvPr id="10" name="Obrázek 9" descr="Fotbal_2_c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928934"/>
            <a:ext cx="3929853" cy="261941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1538</TotalTime>
  <Words>784</Words>
  <Application>Microsoft Office PowerPoint</Application>
  <PresentationFormat>Předvádění na obrazovce (4:3)</PresentationFormat>
  <Paragraphs>78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Tok</vt:lpstr>
      <vt:lpstr>Jednota Orel Havířov</vt:lpstr>
      <vt:lpstr>Co je Orel dnes ?</vt:lpstr>
      <vt:lpstr>Orel v ČR</vt:lpstr>
      <vt:lpstr>Orel v ČR</vt:lpstr>
      <vt:lpstr>Orel v Havířově</vt:lpstr>
      <vt:lpstr>Orel v Havířově</vt:lpstr>
      <vt:lpstr>Orel v Havířově</vt:lpstr>
      <vt:lpstr>Orel v Havířově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Administrativa v jednotě</dc:title>
  <dc:creator>Ladislav Kotík</dc:creator>
  <cp:lastModifiedBy>V.Moudrý</cp:lastModifiedBy>
  <cp:revision>128</cp:revision>
  <dcterms:created xsi:type="dcterms:W3CDTF">2010-02-04T07:51:04Z</dcterms:created>
  <dcterms:modified xsi:type="dcterms:W3CDTF">2010-06-20T10:48:18Z</dcterms:modified>
</cp:coreProperties>
</file>